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9" r:id="rId9"/>
    <p:sldId id="270" r:id="rId10"/>
    <p:sldId id="271" r:id="rId11"/>
    <p:sldId id="274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1476" autoAdjust="0"/>
  </p:normalViewPr>
  <p:slideViewPr>
    <p:cSldViewPr>
      <p:cViewPr varScale="1">
        <p:scale>
          <a:sx n="116" d="100"/>
          <a:sy n="116" d="100"/>
        </p:scale>
        <p:origin x="204" y="102"/>
      </p:cViewPr>
      <p:guideLst>
        <p:guide orient="horz" pos="2160"/>
        <p:guide pos="3840"/>
      </p:guideLst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6CF00-79C1-4BD9-B385-69CF3ADD330F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56175-6889-4031-ADEB-0FECA234752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54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408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790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688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413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133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920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19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268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77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411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03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E9962-D266-4D01-83AB-8931B175AF0E}" type="datetimeFigureOut">
              <a:rPr lang="en-IN" smtClean="0"/>
              <a:t>27-06-2020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04A3-ADEA-4F30-9C23-B33AF95031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932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94CE0-67F3-48DB-8390-C826F655D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2B832-C0CE-408B-B3EB-7A004F9EFCB5}"/>
              </a:ext>
            </a:extLst>
          </p:cNvPr>
          <p:cNvSpPr txBox="1"/>
          <p:nvPr/>
        </p:nvSpPr>
        <p:spPr>
          <a:xfrm>
            <a:off x="3215680" y="692696"/>
            <a:ext cx="6336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Good Morning Students!</a:t>
            </a:r>
          </a:p>
          <a:p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Our lesson today is on </a:t>
            </a:r>
            <a:r>
              <a:rPr lang="en-US" sz="4000" u="sng" dirty="0">
                <a:solidFill>
                  <a:schemeClr val="bg1"/>
                </a:solidFill>
                <a:latin typeface="Arial Black" panose="020B0A04020102020204" pitchFamily="34" charset="0"/>
              </a:rPr>
              <a:t>ADDITION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IN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B98957-3395-4D9F-A7F0-B178BD523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06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2"/>
    </mc:Choice>
    <mc:Fallback>
      <p:transition spd="slow" advTm="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016F33-04D3-4228-A233-A8B171F32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8" y="22852"/>
            <a:ext cx="12201268" cy="685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F9E43-7E72-466B-9148-3A6A3A4A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74638"/>
            <a:ext cx="11593288" cy="1143000"/>
          </a:xfrm>
          <a:noFill/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Addition with regrouping Hundred’s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159BE-E322-4412-A40F-89A2F27EB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66" y="1434214"/>
            <a:ext cx="10972800" cy="108129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When there are more than 9 hundreds, then we regroup 10 hundreds into 1 thousand.</a:t>
            </a:r>
            <a:r>
              <a:rPr lang="en-IN" dirty="0"/>
              <a:t> </a:t>
            </a:r>
            <a:endParaRPr lang="en-IN" sz="4400" dirty="0"/>
          </a:p>
          <a:p>
            <a:pPr marL="0" indent="0">
              <a:buNone/>
            </a:pPr>
            <a:endParaRPr lang="en-IN" sz="44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8131804-ABDC-4184-93EF-585E67470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388588"/>
              </p:ext>
            </p:extLst>
          </p:nvPr>
        </p:nvGraphicFramePr>
        <p:xfrm>
          <a:off x="5201139" y="2532085"/>
          <a:ext cx="6563204" cy="3960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801">
                  <a:extLst>
                    <a:ext uri="{9D8B030D-6E8A-4147-A177-3AD203B41FA5}">
                      <a16:colId xmlns:a16="http://schemas.microsoft.com/office/drawing/2014/main" val="4104965752"/>
                    </a:ext>
                  </a:extLst>
                </a:gridCol>
                <a:gridCol w="1640801">
                  <a:extLst>
                    <a:ext uri="{9D8B030D-6E8A-4147-A177-3AD203B41FA5}">
                      <a16:colId xmlns:a16="http://schemas.microsoft.com/office/drawing/2014/main" val="4158777570"/>
                    </a:ext>
                  </a:extLst>
                </a:gridCol>
                <a:gridCol w="1640801">
                  <a:extLst>
                    <a:ext uri="{9D8B030D-6E8A-4147-A177-3AD203B41FA5}">
                      <a16:colId xmlns:a16="http://schemas.microsoft.com/office/drawing/2014/main" val="3972801338"/>
                    </a:ext>
                  </a:extLst>
                </a:gridCol>
                <a:gridCol w="1640801">
                  <a:extLst>
                    <a:ext uri="{9D8B030D-6E8A-4147-A177-3AD203B41FA5}">
                      <a16:colId xmlns:a16="http://schemas.microsoft.com/office/drawing/2014/main" val="2823376400"/>
                    </a:ext>
                  </a:extLst>
                </a:gridCol>
              </a:tblGrid>
              <a:tr h="990146">
                <a:tc>
                  <a:txBody>
                    <a:bodyPr/>
                    <a:lstStyle/>
                    <a:p>
                      <a:pPr algn="ctr"/>
                      <a:r>
                        <a:rPr lang="en-IN" sz="4400" dirty="0"/>
                        <a:t> T H</a:t>
                      </a:r>
                    </a:p>
                  </a:txBody>
                  <a:tcPr anchor="ctr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/>
                        <a:t>H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/>
                        <a:t>T</a:t>
                      </a: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400" dirty="0"/>
                        <a:t>O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83787"/>
                  </a:ext>
                </a:extLst>
              </a:tr>
              <a:tr h="990146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              </a:t>
                      </a:r>
                    </a:p>
                  </a:txBody>
                  <a:tcPr anchor="ctr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IN" sz="40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4000" dirty="0"/>
                        <a:t>8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4000" dirty="0"/>
                        <a:t>9</a:t>
                      </a: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6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116940"/>
                  </a:ext>
                </a:extLst>
              </a:tr>
              <a:tr h="990146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                 </a:t>
                      </a:r>
                    </a:p>
                  </a:txBody>
                  <a:tcPr anchor="ctr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5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4</a:t>
                      </a: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7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20122"/>
                  </a:ext>
                </a:extLst>
              </a:tr>
              <a:tr h="990146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1</a:t>
                      </a:r>
                    </a:p>
                  </a:txBody>
                  <a:tcPr anchor="ctr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4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4</a:t>
                      </a: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3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855908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B3300B5-E91B-4590-AA73-64C06CE9C224}"/>
              </a:ext>
            </a:extLst>
          </p:cNvPr>
          <p:cNvGrpSpPr/>
          <p:nvPr/>
        </p:nvGrpSpPr>
        <p:grpSpPr>
          <a:xfrm>
            <a:off x="767408" y="3988204"/>
            <a:ext cx="3901687" cy="1022888"/>
            <a:chOff x="767408" y="3988204"/>
            <a:chExt cx="3901687" cy="102288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A41FCE-1603-4275-B08D-1DB90F70FA6D}"/>
                </a:ext>
              </a:extLst>
            </p:cNvPr>
            <p:cNvSpPr/>
            <p:nvPr/>
          </p:nvSpPr>
          <p:spPr>
            <a:xfrm>
              <a:off x="767408" y="3997831"/>
              <a:ext cx="1237391" cy="943337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dirty="0">
                  <a:solidFill>
                    <a:schemeClr val="bg1"/>
                  </a:solidFill>
                </a:rPr>
                <a:t>896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DEF91B-04E5-4D6F-8FCA-02CDD84599F3}"/>
                </a:ext>
              </a:extLst>
            </p:cNvPr>
            <p:cNvSpPr/>
            <p:nvPr/>
          </p:nvSpPr>
          <p:spPr>
            <a:xfrm>
              <a:off x="3431704" y="3988204"/>
              <a:ext cx="1237391" cy="943337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dirty="0">
                  <a:solidFill>
                    <a:schemeClr val="bg1"/>
                  </a:solidFill>
                </a:rPr>
                <a:t>547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6521C2-D477-427C-A58B-147E40D96BC6}"/>
                </a:ext>
              </a:extLst>
            </p:cNvPr>
            <p:cNvSpPr txBox="1"/>
            <p:nvPr/>
          </p:nvSpPr>
          <p:spPr>
            <a:xfrm>
              <a:off x="2226422" y="4003090"/>
              <a:ext cx="850706" cy="10080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44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8BDF753-1657-49B4-B491-CDA27ADA0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52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80"/>
    </mc:Choice>
    <mc:Fallback>
      <p:transition spd="slow" advTm="7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852E9A-ECD2-4279-9A06-DA6B5EDCC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8" y="22852"/>
            <a:ext cx="12201268" cy="68536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8D5E04D-D9D6-486D-9ED0-AC23E7C7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9700"/>
            <a:ext cx="11327432" cy="1155084"/>
          </a:xfrm>
        </p:spPr>
        <p:txBody>
          <a:bodyPr>
            <a:normAutofit/>
          </a:bodyPr>
          <a:lstStyle/>
          <a:p>
            <a:r>
              <a:rPr lang="en-IN" sz="6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Word problems/ Story sums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D2032E-8813-4C0F-A801-ACFC5EA2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51965"/>
            <a:ext cx="11327432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In a garden, there are 649 roses ,478 marigolds and 278 lilies. How many flowers are there in the garden?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Number of roses in a garden                    =  </a:t>
            </a:r>
            <a:r>
              <a:rPr lang="en-IN" sz="3900" baseline="30000" dirty="0">
                <a:solidFill>
                  <a:srgbClr val="FF0000"/>
                </a:solidFill>
              </a:rPr>
              <a:t>2</a:t>
            </a:r>
            <a:r>
              <a:rPr lang="en-IN" dirty="0">
                <a:solidFill>
                  <a:schemeClr val="bg1"/>
                </a:solidFill>
              </a:rPr>
              <a:t>6</a:t>
            </a:r>
            <a:r>
              <a:rPr lang="en-IN" sz="3900" baseline="30000" dirty="0">
                <a:solidFill>
                  <a:srgbClr val="FF0000"/>
                </a:solidFill>
              </a:rPr>
              <a:t>2</a:t>
            </a:r>
            <a:r>
              <a:rPr lang="en-IN" dirty="0">
                <a:solidFill>
                  <a:schemeClr val="bg1"/>
                </a:solidFill>
              </a:rPr>
              <a:t>4  9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Number of marigold in a garden               =   4  7 8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Number of lilies in a garden                       =</a:t>
            </a:r>
            <a:r>
              <a:rPr lang="en-IN" u="sng" dirty="0">
                <a:solidFill>
                  <a:schemeClr val="bg1"/>
                </a:solidFill>
              </a:rPr>
              <a:t> +2 7 8_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Total number of flowers in a garden            1 4 0 5                           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Ans. There are 1405 flowers in a garden.  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AA1411-E882-46DA-A617-07061CA7B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48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06"/>
    </mc:Choice>
    <mc:Fallback>
      <p:transition spd="slow" advTm="7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7A9AC-20F7-4EF7-BD21-51C1EA9E6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D89E8-6A8D-4CD7-A6BB-2AA76DE6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158460"/>
            <a:ext cx="5317435" cy="1939305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Thank you students!</a:t>
            </a:r>
            <a:endParaRPr lang="en-IN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4E67D0-2807-436F-99F6-35BC24A26D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76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421">
        <p14:gallery dir="l"/>
      </p:transition>
    </mc:Choice>
    <mc:Fallback>
      <p:transition spd="slow" advTm="9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17F2CF-70B2-4A40-BB18-5A6C71C2E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472" y="260648"/>
            <a:ext cx="9505056" cy="1152128"/>
          </a:xfrm>
        </p:spPr>
        <p:txBody>
          <a:bodyPr>
            <a:normAutofit/>
          </a:bodyPr>
          <a:lstStyle/>
          <a:p>
            <a:r>
              <a:rPr lang="en-IN" sz="6000" dirty="0">
                <a:solidFill>
                  <a:schemeClr val="bg1"/>
                </a:solidFill>
                <a:latin typeface="Arial Black" panose="020B0A04020102020204" pitchFamily="34" charset="0"/>
              </a:rPr>
              <a:t>Properties of Addition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1844824"/>
            <a:ext cx="11449272" cy="475252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IN" dirty="0">
                <a:solidFill>
                  <a:schemeClr val="bg1"/>
                </a:solidFill>
              </a:rPr>
              <a:t>1.Numbers can be added in any order. Their sum will remain the same.</a:t>
            </a:r>
          </a:p>
          <a:p>
            <a:pPr algn="l"/>
            <a:r>
              <a:rPr lang="en-IN" dirty="0">
                <a:solidFill>
                  <a:schemeClr val="bg1"/>
                </a:solidFill>
              </a:rPr>
              <a:t>               182             first addend                    316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chemeClr val="bg1"/>
                </a:solidFill>
              </a:rPr>
              <a:t>             +</a:t>
            </a:r>
            <a:r>
              <a:rPr lang="en-IN" u="sng" dirty="0">
                <a:solidFill>
                  <a:schemeClr val="bg1"/>
                </a:solidFill>
              </a:rPr>
              <a:t>316  </a:t>
            </a:r>
            <a:r>
              <a:rPr lang="en-IN" dirty="0">
                <a:solidFill>
                  <a:schemeClr val="bg1"/>
                </a:solidFill>
              </a:rPr>
              <a:t>           second addend            +</a:t>
            </a:r>
            <a:r>
              <a:rPr lang="en-IN" u="sng" dirty="0">
                <a:solidFill>
                  <a:schemeClr val="bg1"/>
                </a:solidFill>
              </a:rPr>
              <a:t>182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chemeClr val="tx1"/>
                </a:solidFill>
              </a:rPr>
              <a:t>               </a:t>
            </a:r>
            <a:r>
              <a:rPr lang="en-IN" dirty="0">
                <a:solidFill>
                  <a:srgbClr val="C00000"/>
                </a:solidFill>
              </a:rPr>
              <a:t>498</a:t>
            </a:r>
            <a:r>
              <a:rPr lang="en-IN" dirty="0">
                <a:solidFill>
                  <a:srgbClr val="0070C0"/>
                </a:solidFill>
              </a:rPr>
              <a:t> </a:t>
            </a:r>
            <a:r>
              <a:rPr lang="en-IN" dirty="0">
                <a:solidFill>
                  <a:schemeClr val="tx1"/>
                </a:solidFill>
              </a:rPr>
              <a:t>            </a:t>
            </a:r>
            <a:r>
              <a:rPr lang="en-IN" dirty="0">
                <a:solidFill>
                  <a:schemeClr val="bg1"/>
                </a:solidFill>
              </a:rPr>
              <a:t>sum     </a:t>
            </a:r>
            <a:r>
              <a:rPr lang="en-IN" dirty="0">
                <a:solidFill>
                  <a:schemeClr val="tx1"/>
                </a:solidFill>
              </a:rPr>
              <a:t>                             </a:t>
            </a:r>
            <a:r>
              <a:rPr lang="en-IN" dirty="0">
                <a:solidFill>
                  <a:srgbClr val="C00000"/>
                </a:solidFill>
              </a:rPr>
              <a:t>498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rgbClr val="C00000"/>
                </a:solidFill>
              </a:rPr>
              <a:t>               182+ 498  =  498 + 182 </a:t>
            </a:r>
          </a:p>
          <a:p>
            <a:pPr algn="l">
              <a:spcBef>
                <a:spcPts val="0"/>
              </a:spcBef>
            </a:pPr>
            <a:endParaRPr lang="en-IN" dirty="0">
              <a:solidFill>
                <a:srgbClr val="C0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chemeClr val="bg1"/>
                </a:solidFill>
              </a:rPr>
              <a:t>2. When 0 is added to a number or any number is added to zero, the sum is the number itself.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chemeClr val="bg1"/>
                </a:solidFill>
              </a:rPr>
              <a:t>                               51          0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chemeClr val="bg1"/>
                </a:solidFill>
              </a:rPr>
              <a:t>                             </a:t>
            </a:r>
            <a:r>
              <a:rPr lang="en-IN" u="sng" dirty="0">
                <a:solidFill>
                  <a:schemeClr val="bg1"/>
                </a:solidFill>
              </a:rPr>
              <a:t> + 0 </a:t>
            </a:r>
            <a:r>
              <a:rPr lang="en-IN" dirty="0">
                <a:solidFill>
                  <a:schemeClr val="bg1"/>
                </a:solidFill>
              </a:rPr>
              <a:t>     </a:t>
            </a:r>
            <a:r>
              <a:rPr lang="en-IN" u="sng" dirty="0">
                <a:solidFill>
                  <a:schemeClr val="bg1"/>
                </a:solidFill>
              </a:rPr>
              <a:t>+51</a:t>
            </a:r>
          </a:p>
          <a:p>
            <a:pPr algn="l">
              <a:spcBef>
                <a:spcPts val="0"/>
              </a:spcBef>
            </a:pPr>
            <a:r>
              <a:rPr lang="en-IN" dirty="0">
                <a:solidFill>
                  <a:srgbClr val="0070C0"/>
                </a:solidFill>
              </a:rPr>
              <a:t>                               </a:t>
            </a:r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51        51</a:t>
            </a:r>
          </a:p>
          <a:p>
            <a:pPr algn="l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2489054" y="2455876"/>
            <a:ext cx="785542" cy="269044"/>
          </a:xfrm>
          <a:prstGeom prst="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Left Arrow 4"/>
          <p:cNvSpPr/>
          <p:nvPr/>
        </p:nvSpPr>
        <p:spPr>
          <a:xfrm>
            <a:off x="2495785" y="2935384"/>
            <a:ext cx="785542" cy="269044"/>
          </a:xfrm>
          <a:prstGeom prst="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>
            <a:off x="5879976" y="2527513"/>
            <a:ext cx="864096" cy="257792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Arrow 7"/>
          <p:cNvSpPr/>
          <p:nvPr/>
        </p:nvSpPr>
        <p:spPr>
          <a:xfrm>
            <a:off x="5879976" y="2935384"/>
            <a:ext cx="864096" cy="250210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A718-5A10-488C-A914-756584B54718}"/>
              </a:ext>
            </a:extLst>
          </p:cNvPr>
          <p:cNvCxnSpPr>
            <a:cxnSpLocks/>
          </p:cNvCxnSpPr>
          <p:nvPr/>
        </p:nvCxnSpPr>
        <p:spPr>
          <a:xfrm>
            <a:off x="1523492" y="1340768"/>
            <a:ext cx="91090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94D661-391B-430E-9889-E0474D638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16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06"/>
    </mc:Choice>
    <mc:Fallback>
      <p:transition spd="slow" advTm="8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6F58A-0D6A-4AFA-AD21-A2E494F20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67681"/>
            <a:ext cx="10729192" cy="951556"/>
          </a:xfrm>
          <a:noFill/>
        </p:spPr>
        <p:txBody>
          <a:bodyPr>
            <a:normAutofit fontScale="90000"/>
          </a:bodyPr>
          <a:lstStyle/>
          <a:p>
            <a:r>
              <a:rPr lang="en-IN" sz="6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Addition by Expanding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554" y="1340769"/>
            <a:ext cx="8648086" cy="532859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3400" b="1" dirty="0"/>
              <a:t>Let us find out the sum of numbers           </a:t>
            </a:r>
          </a:p>
          <a:p>
            <a:pPr marL="0" indent="0">
              <a:buNone/>
            </a:pPr>
            <a:r>
              <a:rPr lang="en-IN" sz="3400" b="1" dirty="0"/>
              <a:t>by expanding both the numbers.</a:t>
            </a:r>
          </a:p>
          <a:p>
            <a:pPr marL="514350" indent="-514350">
              <a:buAutoNum type="arabicPlain" startAt="33"/>
            </a:pPr>
            <a:r>
              <a:rPr lang="en-IN" sz="3400" b="1" dirty="0"/>
              <a:t>          30 + 3   ( Let us break 33 into 30 and 3)</a:t>
            </a:r>
          </a:p>
          <a:p>
            <a:pPr marL="0" indent="0">
              <a:buNone/>
            </a:pPr>
            <a:r>
              <a:rPr lang="en-IN" sz="3400" b="1" dirty="0"/>
              <a:t>45           40 + 5   (45 into 40 and 5)</a:t>
            </a:r>
          </a:p>
          <a:p>
            <a:pPr marL="514350" indent="-514350">
              <a:buAutoNum type="arabicPlain" startAt="78"/>
            </a:pPr>
            <a:r>
              <a:rPr lang="en-IN" sz="3400" b="1" dirty="0"/>
              <a:t>          70 + 8</a:t>
            </a:r>
          </a:p>
          <a:p>
            <a:pPr marL="0" indent="0">
              <a:buNone/>
            </a:pPr>
            <a:r>
              <a:rPr lang="en-IN" sz="3400" b="1" dirty="0"/>
              <a:t>Let us see another example:             </a:t>
            </a:r>
          </a:p>
          <a:p>
            <a:pPr marL="0" indent="0">
              <a:buNone/>
            </a:pPr>
            <a:r>
              <a:rPr lang="en-IN" sz="3400" b="1" dirty="0"/>
              <a:t>67            60 + 7</a:t>
            </a:r>
          </a:p>
          <a:p>
            <a:pPr marL="514350" indent="-514350">
              <a:buAutoNum type="arabicPlain" startAt="21"/>
            </a:pPr>
            <a:r>
              <a:rPr lang="en-IN" sz="3400" b="1" dirty="0"/>
              <a:t>           20 + 1     </a:t>
            </a:r>
          </a:p>
          <a:p>
            <a:pPr marL="0" indent="0">
              <a:buNone/>
            </a:pPr>
            <a:r>
              <a:rPr lang="en-IN" sz="3400" b="1" dirty="0"/>
              <a:t>88            80 + 8</a:t>
            </a:r>
          </a:p>
          <a:p>
            <a:pPr marL="514350" indent="-514350">
              <a:buAutoNum type="arabicPlain" startAt="21"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7" name="7-Point Star 6"/>
          <p:cNvSpPr/>
          <p:nvPr/>
        </p:nvSpPr>
        <p:spPr>
          <a:xfrm>
            <a:off x="9552384" y="1412776"/>
            <a:ext cx="936104" cy="79208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0920536" y="1374813"/>
            <a:ext cx="936104" cy="79208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863752" y="2708920"/>
            <a:ext cx="846682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>
            <a:off x="3863752" y="3212976"/>
            <a:ext cx="846682" cy="172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eft Arrow 13"/>
          <p:cNvSpPr/>
          <p:nvPr/>
        </p:nvSpPr>
        <p:spPr>
          <a:xfrm>
            <a:off x="3863752" y="3789040"/>
            <a:ext cx="846682" cy="1571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7-Point Star 14"/>
          <p:cNvSpPr/>
          <p:nvPr/>
        </p:nvSpPr>
        <p:spPr>
          <a:xfrm>
            <a:off x="8616280" y="4083885"/>
            <a:ext cx="936104" cy="79208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9960738" y="4065938"/>
            <a:ext cx="936104" cy="792088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3809158" y="6093296"/>
            <a:ext cx="846682" cy="1505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ight Arrow 17"/>
          <p:cNvSpPr/>
          <p:nvPr/>
        </p:nvSpPr>
        <p:spPr>
          <a:xfrm>
            <a:off x="3809158" y="5013176"/>
            <a:ext cx="846682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ight Arrow 18"/>
          <p:cNvSpPr/>
          <p:nvPr/>
        </p:nvSpPr>
        <p:spPr>
          <a:xfrm>
            <a:off x="3809158" y="5517232"/>
            <a:ext cx="846682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7C1DF1-C27E-4C88-BF03-F58F87EF6098}"/>
              </a:ext>
            </a:extLst>
          </p:cNvPr>
          <p:cNvCxnSpPr>
            <a:cxnSpLocks/>
          </p:cNvCxnSpPr>
          <p:nvPr/>
        </p:nvCxnSpPr>
        <p:spPr>
          <a:xfrm>
            <a:off x="1199456" y="1219237"/>
            <a:ext cx="97210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49E79A5-8D36-425B-BA8E-9658D0BF7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76873"/>
            <a:ext cx="288032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0E070-5AF1-47E1-BC9C-0BA67E7C2830}"/>
              </a:ext>
            </a:extLst>
          </p:cNvPr>
          <p:cNvSpPr txBox="1"/>
          <p:nvPr/>
        </p:nvSpPr>
        <p:spPr>
          <a:xfrm>
            <a:off x="10380476" y="1423962"/>
            <a:ext cx="64807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400" b="1" dirty="0"/>
              <a:t>+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2A1754-B01C-43DE-8D8B-D01D53216E97}"/>
              </a:ext>
            </a:extLst>
          </p:cNvPr>
          <p:cNvSpPr txBox="1"/>
          <p:nvPr/>
        </p:nvSpPr>
        <p:spPr>
          <a:xfrm>
            <a:off x="9432525" y="4106532"/>
            <a:ext cx="64807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400" b="1" dirty="0"/>
              <a:t>+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9504C9C-C1C7-4837-9893-8EB44A505E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86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94"/>
    </mc:Choice>
    <mc:Fallback>
      <p:transition spd="slow" advTm="4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1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1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1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1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1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01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1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796D52-A04F-4851-A3C8-B80EA813E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" y="0"/>
            <a:ext cx="12180542" cy="6886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332656"/>
            <a:ext cx="11377263" cy="97890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IN" sz="5000" dirty="0">
                <a:latin typeface="Franklin Gothic Demi" panose="020B0703020102020204" pitchFamily="34" charset="0"/>
              </a:rPr>
              <a:t>Addition by Expanding Smaller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2996952"/>
            <a:ext cx="5544609" cy="3528392"/>
          </a:xfrm>
          <a:noFill/>
        </p:spPr>
        <p:txBody>
          <a:bodyPr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en-IN" sz="2800" dirty="0">
                <a:solidFill>
                  <a:srgbClr val="C00000"/>
                </a:solidFill>
              </a:rPr>
              <a:t>                         </a:t>
            </a:r>
            <a:r>
              <a:rPr lang="en-IN" sz="2800" dirty="0"/>
              <a:t>                                         </a:t>
            </a:r>
            <a:endParaRPr lang="en-IN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800" dirty="0"/>
              <a:t>  </a:t>
            </a:r>
            <a:endParaRPr lang="en-IN" sz="8400" dirty="0"/>
          </a:p>
          <a:p>
            <a:pPr marL="0" indent="0">
              <a:buNone/>
            </a:pPr>
            <a:r>
              <a:rPr lang="en-IN" sz="8400" dirty="0">
                <a:solidFill>
                  <a:srgbClr val="C00000"/>
                </a:solidFill>
              </a:rPr>
              <a:t>  	</a:t>
            </a:r>
            <a:r>
              <a:rPr lang="en-IN" sz="8400" b="1" dirty="0">
                <a:solidFill>
                  <a:srgbClr val="C00000"/>
                </a:solidFill>
              </a:rPr>
              <a:t>36           	36</a:t>
            </a:r>
            <a:endParaRPr lang="en-IN" sz="8400" b="1" dirty="0"/>
          </a:p>
          <a:p>
            <a:pPr marL="0" indent="0">
              <a:buNone/>
            </a:pPr>
            <a:r>
              <a:rPr lang="en-IN" sz="8400" b="1" dirty="0">
                <a:solidFill>
                  <a:schemeClr val="bg1"/>
                </a:solidFill>
              </a:rPr>
              <a:t>    +</a:t>
            </a:r>
            <a:r>
              <a:rPr lang="en-IN" sz="8400" b="1" dirty="0">
                <a:solidFill>
                  <a:srgbClr val="FFC000"/>
                </a:solidFill>
              </a:rPr>
              <a:t>23          		</a:t>
            </a:r>
            <a:r>
              <a:rPr lang="en-IN" sz="8400" b="1" u="sng" dirty="0">
                <a:solidFill>
                  <a:srgbClr val="FFC000"/>
                </a:solidFill>
              </a:rPr>
              <a:t>20 + 3</a:t>
            </a:r>
            <a:endParaRPr lang="en-IN" sz="8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IN" sz="8400" b="1" dirty="0">
                <a:solidFill>
                  <a:srgbClr val="FFC000"/>
                </a:solidFill>
              </a:rPr>
              <a:t>      </a:t>
            </a:r>
            <a:r>
              <a:rPr lang="en-IN" sz="8400" b="1" dirty="0">
                <a:solidFill>
                  <a:srgbClr val="00B050"/>
                </a:solidFill>
              </a:rPr>
              <a:t>59          		56 + 3</a:t>
            </a:r>
            <a:r>
              <a:rPr lang="en-IN" b="1" dirty="0">
                <a:solidFill>
                  <a:srgbClr val="00B050"/>
                </a:solidFill>
              </a:rPr>
              <a:t>	</a:t>
            </a:r>
            <a:endParaRPr lang="en-IN" b="1" dirty="0"/>
          </a:p>
        </p:txBody>
      </p:sp>
      <p:sp>
        <p:nvSpPr>
          <p:cNvPr id="4" name="Right Arrow 3"/>
          <p:cNvSpPr/>
          <p:nvPr/>
        </p:nvSpPr>
        <p:spPr>
          <a:xfrm>
            <a:off x="2353059" y="3776435"/>
            <a:ext cx="1051679" cy="15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ight Arrow 4"/>
          <p:cNvSpPr/>
          <p:nvPr/>
        </p:nvSpPr>
        <p:spPr>
          <a:xfrm>
            <a:off x="2351584" y="4551189"/>
            <a:ext cx="1051679" cy="15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Left Arrow 7"/>
          <p:cNvSpPr/>
          <p:nvPr/>
        </p:nvSpPr>
        <p:spPr>
          <a:xfrm>
            <a:off x="2332618" y="5189304"/>
            <a:ext cx="956073" cy="1634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457050" y="2132856"/>
            <a:ext cx="2385866" cy="786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400" dirty="0">
                <a:solidFill>
                  <a:schemeClr val="accent2">
                    <a:lumMod val="75000"/>
                  </a:schemeClr>
                </a:solidFill>
              </a:rPr>
              <a:t>36 + 23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08167" y="2104101"/>
            <a:ext cx="2280051" cy="777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400" dirty="0">
                <a:solidFill>
                  <a:schemeClr val="accent2">
                    <a:lumMod val="75000"/>
                  </a:schemeClr>
                </a:solidFill>
              </a:rPr>
              <a:t>82 + 18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E7F62-6AE1-4DF0-AD87-F17C4ACEB091}"/>
              </a:ext>
            </a:extLst>
          </p:cNvPr>
          <p:cNvCxnSpPr>
            <a:cxnSpLocks/>
          </p:cNvCxnSpPr>
          <p:nvPr/>
        </p:nvCxnSpPr>
        <p:spPr>
          <a:xfrm>
            <a:off x="6104384" y="1637184"/>
            <a:ext cx="0" cy="4968552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35329AB-4A1B-4AB8-9418-92993419B434}"/>
              </a:ext>
            </a:extLst>
          </p:cNvPr>
          <p:cNvSpPr txBox="1">
            <a:spLocks/>
          </p:cNvSpPr>
          <p:nvPr/>
        </p:nvSpPr>
        <p:spPr>
          <a:xfrm>
            <a:off x="6816080" y="3259539"/>
            <a:ext cx="4739988" cy="28758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N" sz="4600" dirty="0">
                <a:solidFill>
                  <a:srgbClr val="C00000"/>
                </a:solidFill>
              </a:rPr>
              <a:t>  </a:t>
            </a:r>
            <a:r>
              <a:rPr lang="en-IN" sz="4600" b="1" dirty="0">
                <a:solidFill>
                  <a:srgbClr val="7030A0"/>
                </a:solidFill>
              </a:rPr>
              <a:t>82              82</a:t>
            </a:r>
          </a:p>
          <a:p>
            <a:pPr marL="0" indent="0">
              <a:buFont typeface="Arial" pitchFamily="34" charset="0"/>
              <a:buNone/>
            </a:pPr>
            <a:r>
              <a:rPr lang="en-IN" sz="4600" b="1" dirty="0">
                <a:solidFill>
                  <a:schemeClr val="accent6">
                    <a:lumMod val="75000"/>
                  </a:schemeClr>
                </a:solidFill>
              </a:rPr>
              <a:t>+18              </a:t>
            </a:r>
            <a:r>
              <a:rPr lang="en-IN" sz="4600" b="1" u="sng" dirty="0">
                <a:solidFill>
                  <a:schemeClr val="accent6">
                    <a:lumMod val="75000"/>
                  </a:schemeClr>
                </a:solidFill>
              </a:rPr>
              <a:t>10 + 8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IN" sz="4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100              92 + 8</a:t>
            </a:r>
            <a:endParaRPr lang="en-IN" sz="4600" b="1" dirty="0"/>
          </a:p>
        </p:txBody>
      </p:sp>
      <p:sp>
        <p:nvSpPr>
          <p:cNvPr id="17" name="Right Arrow 3">
            <a:extLst>
              <a:ext uri="{FF2B5EF4-FFF2-40B4-BE49-F238E27FC236}">
                <a16:creationId xmlns:a16="http://schemas.microsoft.com/office/drawing/2014/main" id="{AEFB37E9-889B-4D76-A3E1-8503237C49D9}"/>
              </a:ext>
            </a:extLst>
          </p:cNvPr>
          <p:cNvSpPr/>
          <p:nvPr/>
        </p:nvSpPr>
        <p:spPr>
          <a:xfrm>
            <a:off x="8105996" y="3591944"/>
            <a:ext cx="1051679" cy="15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ight Arrow 4">
            <a:extLst>
              <a:ext uri="{FF2B5EF4-FFF2-40B4-BE49-F238E27FC236}">
                <a16:creationId xmlns:a16="http://schemas.microsoft.com/office/drawing/2014/main" id="{4E12FF13-D1CA-4315-9875-FE2E0073C051}"/>
              </a:ext>
            </a:extLst>
          </p:cNvPr>
          <p:cNvSpPr/>
          <p:nvPr/>
        </p:nvSpPr>
        <p:spPr>
          <a:xfrm>
            <a:off x="8105996" y="4366698"/>
            <a:ext cx="1051679" cy="15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Left Arrow 7">
            <a:extLst>
              <a:ext uri="{FF2B5EF4-FFF2-40B4-BE49-F238E27FC236}">
                <a16:creationId xmlns:a16="http://schemas.microsoft.com/office/drawing/2014/main" id="{C09621DB-C9C5-4F83-9ADF-A5173AE11D2B}"/>
              </a:ext>
            </a:extLst>
          </p:cNvPr>
          <p:cNvSpPr/>
          <p:nvPr/>
        </p:nvSpPr>
        <p:spPr>
          <a:xfrm>
            <a:off x="8087030" y="5137739"/>
            <a:ext cx="1051679" cy="2150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915F48-EA3F-412A-856F-F47BAF0E75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43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33"/>
    </mc:Choice>
    <mc:Fallback>
      <p:transition spd="slow" advTm="4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0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D947BA-950B-48B7-BB87-2321B7020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" y="0"/>
            <a:ext cx="1219206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648C-E02B-4F5A-AACC-809D5DE0D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32656"/>
            <a:ext cx="11521280" cy="6408712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N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Let us find out the sum of numbers by expanding only one number by </a:t>
            </a:r>
            <a:r>
              <a:rPr lang="en-IN" sz="3600" b="1" u="sng" dirty="0">
                <a:solidFill>
                  <a:srgbClr val="FFFF00"/>
                </a:solidFill>
                <a:latin typeface="Tempus Sans ITC" panose="04020404030D07020202" pitchFamily="82" charset="0"/>
              </a:rPr>
              <a:t>counting in tens</a:t>
            </a:r>
            <a:r>
              <a:rPr lang="en-IN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en-IN" sz="3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  36   +   23                                 				76     +    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  36   +   10 + 10 + 3                		  		76     +    10 + 9</a:t>
            </a:r>
          </a:p>
          <a:p>
            <a:pPr marL="0" indent="0">
              <a:spcBef>
                <a:spcPts val="0"/>
              </a:spcBef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						</a:t>
            </a:r>
          </a:p>
          <a:p>
            <a:pPr marL="0" indent="0">
              <a:buNone/>
            </a:pPr>
            <a:endParaRPr lang="en-I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								     95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</a:t>
            </a:r>
          </a:p>
        </p:txBody>
      </p:sp>
      <p:sp>
        <p:nvSpPr>
          <p:cNvPr id="4" name="Down Arrow 12">
            <a:extLst>
              <a:ext uri="{FF2B5EF4-FFF2-40B4-BE49-F238E27FC236}">
                <a16:creationId xmlns:a16="http://schemas.microsoft.com/office/drawing/2014/main" id="{5352791A-CB7A-4A5E-B3C9-60CF6E0C3D4E}"/>
              </a:ext>
            </a:extLst>
          </p:cNvPr>
          <p:cNvSpPr/>
          <p:nvPr/>
        </p:nvSpPr>
        <p:spPr>
          <a:xfrm>
            <a:off x="699262" y="2146282"/>
            <a:ext cx="168140" cy="4075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12">
            <a:extLst>
              <a:ext uri="{FF2B5EF4-FFF2-40B4-BE49-F238E27FC236}">
                <a16:creationId xmlns:a16="http://schemas.microsoft.com/office/drawing/2014/main" id="{18A411EA-9425-46B5-A01E-AF9FDE48C652}"/>
              </a:ext>
            </a:extLst>
          </p:cNvPr>
          <p:cNvSpPr/>
          <p:nvPr/>
        </p:nvSpPr>
        <p:spPr>
          <a:xfrm>
            <a:off x="1795102" y="2146282"/>
            <a:ext cx="168140" cy="4075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3131B5-2DE7-45E5-B99A-41F5CE0BE563}"/>
              </a:ext>
            </a:extLst>
          </p:cNvPr>
          <p:cNvGrpSpPr/>
          <p:nvPr/>
        </p:nvGrpSpPr>
        <p:grpSpPr>
          <a:xfrm>
            <a:off x="7966793" y="2995943"/>
            <a:ext cx="1335381" cy="640544"/>
            <a:chOff x="2507662" y="2852936"/>
            <a:chExt cx="1164190" cy="70634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FED8E08-CFC8-475B-BAAE-31D58B1C6C68}"/>
                </a:ext>
              </a:extLst>
            </p:cNvPr>
            <p:cNvCxnSpPr/>
            <p:nvPr/>
          </p:nvCxnSpPr>
          <p:spPr>
            <a:xfrm>
              <a:off x="2507662" y="285293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212E7CA-0A90-4629-A2D6-5BDFF324C205}"/>
                </a:ext>
              </a:extLst>
            </p:cNvPr>
            <p:cNvCxnSpPr/>
            <p:nvPr/>
          </p:nvCxnSpPr>
          <p:spPr>
            <a:xfrm>
              <a:off x="3671852" y="285691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456B7E-A94C-485C-9AC1-2B33E22AD4A3}"/>
                </a:ext>
              </a:extLst>
            </p:cNvPr>
            <p:cNvCxnSpPr>
              <a:cxnSpLocks/>
            </p:cNvCxnSpPr>
            <p:nvPr/>
          </p:nvCxnSpPr>
          <p:spPr>
            <a:xfrm>
              <a:off x="2507662" y="3199240"/>
              <a:ext cx="116419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0CD2EF3-9E31-428B-B0BF-7F20A41A1757}"/>
                </a:ext>
              </a:extLst>
            </p:cNvPr>
            <p:cNvCxnSpPr/>
            <p:nvPr/>
          </p:nvCxnSpPr>
          <p:spPr>
            <a:xfrm>
              <a:off x="3089757" y="3199240"/>
              <a:ext cx="0" cy="360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D9734D-048E-429D-BD85-2F23284E42BF}"/>
              </a:ext>
            </a:extLst>
          </p:cNvPr>
          <p:cNvGrpSpPr/>
          <p:nvPr/>
        </p:nvGrpSpPr>
        <p:grpSpPr>
          <a:xfrm>
            <a:off x="1392870" y="4228492"/>
            <a:ext cx="1265678" cy="533456"/>
            <a:chOff x="3143672" y="3911328"/>
            <a:chExt cx="1265678" cy="70211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AA5ED2-5FDA-40D5-9B29-8E2CF82B04CE}"/>
                </a:ext>
              </a:extLst>
            </p:cNvPr>
            <p:cNvCxnSpPr/>
            <p:nvPr/>
          </p:nvCxnSpPr>
          <p:spPr>
            <a:xfrm>
              <a:off x="3143672" y="3911328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86BB90-BA1D-459E-B5A8-73A2B8DE832E}"/>
                </a:ext>
              </a:extLst>
            </p:cNvPr>
            <p:cNvCxnSpPr/>
            <p:nvPr/>
          </p:nvCxnSpPr>
          <p:spPr>
            <a:xfrm>
              <a:off x="4409349" y="3911328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F2B074-5324-47C8-B574-40535F567EE6}"/>
                </a:ext>
              </a:extLst>
            </p:cNvPr>
            <p:cNvCxnSpPr>
              <a:cxnSpLocks/>
            </p:cNvCxnSpPr>
            <p:nvPr/>
          </p:nvCxnSpPr>
          <p:spPr>
            <a:xfrm>
              <a:off x="3143673" y="4253403"/>
              <a:ext cx="126567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4DAD9D1-4234-4E66-B049-6053772933A5}"/>
                </a:ext>
              </a:extLst>
            </p:cNvPr>
            <p:cNvCxnSpPr/>
            <p:nvPr/>
          </p:nvCxnSpPr>
          <p:spPr>
            <a:xfrm>
              <a:off x="3776510" y="4253403"/>
              <a:ext cx="0" cy="360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36AB4-B1B7-4690-8FB2-9DD89877B93D}"/>
              </a:ext>
            </a:extLst>
          </p:cNvPr>
          <p:cNvCxnSpPr>
            <a:cxnSpLocks/>
          </p:cNvCxnSpPr>
          <p:nvPr/>
        </p:nvCxnSpPr>
        <p:spPr>
          <a:xfrm>
            <a:off x="5951984" y="1484784"/>
            <a:ext cx="0" cy="4968552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Down Arrow 12">
            <a:extLst>
              <a:ext uri="{FF2B5EF4-FFF2-40B4-BE49-F238E27FC236}">
                <a16:creationId xmlns:a16="http://schemas.microsoft.com/office/drawing/2014/main" id="{1FC6D528-4017-43AE-BC15-B0E4359797DE}"/>
              </a:ext>
            </a:extLst>
          </p:cNvPr>
          <p:cNvSpPr/>
          <p:nvPr/>
        </p:nvSpPr>
        <p:spPr>
          <a:xfrm>
            <a:off x="7882724" y="2142624"/>
            <a:ext cx="168140" cy="4075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Down Arrow 12">
            <a:extLst>
              <a:ext uri="{FF2B5EF4-FFF2-40B4-BE49-F238E27FC236}">
                <a16:creationId xmlns:a16="http://schemas.microsoft.com/office/drawing/2014/main" id="{33FC01BC-534A-4E27-9B52-2370038B05F4}"/>
              </a:ext>
            </a:extLst>
          </p:cNvPr>
          <p:cNvSpPr/>
          <p:nvPr/>
        </p:nvSpPr>
        <p:spPr>
          <a:xfrm>
            <a:off x="9212678" y="2146282"/>
            <a:ext cx="168140" cy="40758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C6D90B-75E8-4FBA-B611-6631ADBDD433}"/>
              </a:ext>
            </a:extLst>
          </p:cNvPr>
          <p:cNvGrpSpPr/>
          <p:nvPr/>
        </p:nvGrpSpPr>
        <p:grpSpPr>
          <a:xfrm>
            <a:off x="1936914" y="5301208"/>
            <a:ext cx="1311378" cy="720080"/>
            <a:chOff x="3776510" y="5085184"/>
            <a:chExt cx="1311378" cy="7200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292D2A-C731-4716-B3D0-D6701D175CD2}"/>
                </a:ext>
              </a:extLst>
            </p:cNvPr>
            <p:cNvCxnSpPr/>
            <p:nvPr/>
          </p:nvCxnSpPr>
          <p:spPr>
            <a:xfrm>
              <a:off x="5087888" y="5085184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02FC572-E5D8-440A-89B8-40F548A17CDC}"/>
                </a:ext>
              </a:extLst>
            </p:cNvPr>
            <p:cNvCxnSpPr/>
            <p:nvPr/>
          </p:nvCxnSpPr>
          <p:spPr>
            <a:xfrm>
              <a:off x="3802838" y="5085184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7764F73-A310-4645-966F-38F2EF32E01F}"/>
                </a:ext>
              </a:extLst>
            </p:cNvPr>
            <p:cNvCxnSpPr>
              <a:cxnSpLocks/>
            </p:cNvCxnSpPr>
            <p:nvPr/>
          </p:nvCxnSpPr>
          <p:spPr>
            <a:xfrm>
              <a:off x="3776510" y="5445224"/>
              <a:ext cx="131137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4DC072E-FB06-4D62-9D5B-F0AFA666ADE8}"/>
                </a:ext>
              </a:extLst>
            </p:cNvPr>
            <p:cNvCxnSpPr/>
            <p:nvPr/>
          </p:nvCxnSpPr>
          <p:spPr>
            <a:xfrm>
              <a:off x="4441381" y="5445224"/>
              <a:ext cx="0" cy="360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CE3C120-2F1C-4DD0-BC2D-9DB7CDAC55AB}"/>
              </a:ext>
            </a:extLst>
          </p:cNvPr>
          <p:cNvSpPr txBox="1"/>
          <p:nvPr/>
        </p:nvSpPr>
        <p:spPr>
          <a:xfrm>
            <a:off x="1081640" y="3645025"/>
            <a:ext cx="6716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46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E6315F-323F-466C-B1D4-62D07CAB4188}"/>
              </a:ext>
            </a:extLst>
          </p:cNvPr>
          <p:cNvSpPr txBox="1"/>
          <p:nvPr/>
        </p:nvSpPr>
        <p:spPr>
          <a:xfrm>
            <a:off x="2093605" y="3645024"/>
            <a:ext cx="15054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+10 + 3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FE4C79-D3A3-4DA0-87C6-FFC6B29CB58F}"/>
              </a:ext>
            </a:extLst>
          </p:cNvPr>
          <p:cNvSpPr txBox="1"/>
          <p:nvPr/>
        </p:nvSpPr>
        <p:spPr>
          <a:xfrm>
            <a:off x="1624985" y="4725144"/>
            <a:ext cx="20227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56        + 3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763E1F-171E-49D5-B121-B527EFA01788}"/>
              </a:ext>
            </a:extLst>
          </p:cNvPr>
          <p:cNvSpPr txBox="1"/>
          <p:nvPr/>
        </p:nvSpPr>
        <p:spPr>
          <a:xfrm>
            <a:off x="2256793" y="6016620"/>
            <a:ext cx="6716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59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92B429-2309-4070-982F-EDF86AB25452}"/>
              </a:ext>
            </a:extLst>
          </p:cNvPr>
          <p:cNvGrpSpPr/>
          <p:nvPr/>
        </p:nvGrpSpPr>
        <p:grpSpPr>
          <a:xfrm>
            <a:off x="951452" y="3159193"/>
            <a:ext cx="1164190" cy="640544"/>
            <a:chOff x="2507662" y="2852936"/>
            <a:chExt cx="1164190" cy="70634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01665D-7248-484B-9E46-283759DB39E9}"/>
                </a:ext>
              </a:extLst>
            </p:cNvPr>
            <p:cNvCxnSpPr/>
            <p:nvPr/>
          </p:nvCxnSpPr>
          <p:spPr>
            <a:xfrm>
              <a:off x="2507662" y="285293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D938CC-76A6-4796-BF29-549AD78222A2}"/>
                </a:ext>
              </a:extLst>
            </p:cNvPr>
            <p:cNvCxnSpPr/>
            <p:nvPr/>
          </p:nvCxnSpPr>
          <p:spPr>
            <a:xfrm>
              <a:off x="3671852" y="285691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8E5ECEF-FC10-48EB-96FA-060384459829}"/>
                </a:ext>
              </a:extLst>
            </p:cNvPr>
            <p:cNvCxnSpPr>
              <a:cxnSpLocks/>
            </p:cNvCxnSpPr>
            <p:nvPr/>
          </p:nvCxnSpPr>
          <p:spPr>
            <a:xfrm>
              <a:off x="2507662" y="3199240"/>
              <a:ext cx="116419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71EC765-2641-4970-B16C-930E7865C6C7}"/>
                </a:ext>
              </a:extLst>
            </p:cNvPr>
            <p:cNvCxnSpPr/>
            <p:nvPr/>
          </p:nvCxnSpPr>
          <p:spPr>
            <a:xfrm>
              <a:off x="3089757" y="3199240"/>
              <a:ext cx="0" cy="360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934AFF5-BE28-44F1-A5DF-BE991C63B053}"/>
              </a:ext>
            </a:extLst>
          </p:cNvPr>
          <p:cNvSpPr txBox="1"/>
          <p:nvPr/>
        </p:nvSpPr>
        <p:spPr>
          <a:xfrm>
            <a:off x="8151588" y="3620423"/>
            <a:ext cx="25068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  86        + 9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55A366-8DBB-4B41-9EDD-709E2A5386FB}"/>
              </a:ext>
            </a:extLst>
          </p:cNvPr>
          <p:cNvGrpSpPr/>
          <p:nvPr/>
        </p:nvGrpSpPr>
        <p:grpSpPr>
          <a:xfrm>
            <a:off x="8629057" y="4198135"/>
            <a:ext cx="1335381" cy="640544"/>
            <a:chOff x="2507662" y="2852936"/>
            <a:chExt cx="1164190" cy="70634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4F28F65-788C-4FD8-BD49-2F7167148373}"/>
                </a:ext>
              </a:extLst>
            </p:cNvPr>
            <p:cNvCxnSpPr/>
            <p:nvPr/>
          </p:nvCxnSpPr>
          <p:spPr>
            <a:xfrm>
              <a:off x="2507662" y="285293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68558BA-5935-45A2-8BBE-ED63CBAEF11D}"/>
                </a:ext>
              </a:extLst>
            </p:cNvPr>
            <p:cNvCxnSpPr/>
            <p:nvPr/>
          </p:nvCxnSpPr>
          <p:spPr>
            <a:xfrm>
              <a:off x="3671852" y="2856916"/>
              <a:ext cx="0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B3C74FF-7047-4BF0-8CF1-2E8E8FC268C3}"/>
                </a:ext>
              </a:extLst>
            </p:cNvPr>
            <p:cNvCxnSpPr>
              <a:cxnSpLocks/>
            </p:cNvCxnSpPr>
            <p:nvPr/>
          </p:nvCxnSpPr>
          <p:spPr>
            <a:xfrm>
              <a:off x="2507662" y="3199240"/>
              <a:ext cx="116419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230F0AE-9CE6-4B9F-9E66-D5FC2B5C92D1}"/>
                </a:ext>
              </a:extLst>
            </p:cNvPr>
            <p:cNvCxnSpPr/>
            <p:nvPr/>
          </p:nvCxnSpPr>
          <p:spPr>
            <a:xfrm>
              <a:off x="3089757" y="3199240"/>
              <a:ext cx="0" cy="360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7025A75-6204-4703-A194-B5074434BE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31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15"/>
    </mc:Choice>
    <mc:Fallback>
      <p:transition spd="slow" advTm="6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B4B389-EBE1-4B11-8D91-92AE6CD96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04B6F-F78F-46F3-ACD0-23E965DB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76672"/>
            <a:ext cx="11247040" cy="940966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chemeClr val="bg1"/>
                </a:solidFill>
                <a:latin typeface="Franklin Gothic Demi" panose="020B0703020102020204" pitchFamily="34" charset="0"/>
              </a:rPr>
              <a:t>Addition of 3-digit numbers without regrouping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B7E83-BDB9-442F-8E26-2E9064D74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247040" cy="4637111"/>
          </a:xfrm>
          <a:noFill/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					</a:t>
            </a:r>
            <a:endParaRPr lang="en-IN" sz="4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sz="7400" b="1" dirty="0">
                <a:solidFill>
                  <a:schemeClr val="bg1"/>
                </a:solidFill>
              </a:rPr>
              <a:t>					</a:t>
            </a:r>
            <a:endParaRPr lang="en-IN" sz="4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N" sz="4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N" sz="4900" dirty="0">
                <a:solidFill>
                  <a:schemeClr val="bg1"/>
                </a:solidFill>
              </a:rPr>
              <a:t>                                               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sz="5500" dirty="0">
                <a:solidFill>
                  <a:schemeClr val="bg1"/>
                </a:solidFill>
              </a:rPr>
              <a:t>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N" sz="5500" dirty="0">
                <a:solidFill>
                  <a:schemeClr val="bg1"/>
                </a:solidFill>
              </a:rPr>
              <a:t>						</a:t>
            </a:r>
            <a:r>
              <a:rPr lang="en-IN" sz="8600" dirty="0">
                <a:solidFill>
                  <a:schemeClr val="bg1"/>
                </a:solidFill>
              </a:rPr>
              <a:t>Let us add the digits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sz="8600" dirty="0">
                <a:solidFill>
                  <a:schemeClr val="bg1"/>
                </a:solidFill>
              </a:rPr>
              <a:t>                                               		in one’s place. Now   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sz="8600" dirty="0">
                <a:solidFill>
                  <a:schemeClr val="bg1"/>
                </a:solidFill>
              </a:rPr>
              <a:t>                                               		we will add the digits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sz="8600" dirty="0">
                <a:solidFill>
                  <a:schemeClr val="bg1"/>
                </a:solidFill>
              </a:rPr>
              <a:t>                                               		in ten’s place. Finally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sz="8600" dirty="0">
                <a:solidFill>
                  <a:schemeClr val="bg1"/>
                </a:solidFill>
              </a:rPr>
              <a:t>                                                		we will add the digits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N" sz="8600" dirty="0">
                <a:solidFill>
                  <a:schemeClr val="bg1"/>
                </a:solidFill>
              </a:rPr>
              <a:t>                                                 		in hundred’s place.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4900" dirty="0">
                <a:solidFill>
                  <a:schemeClr val="bg1"/>
                </a:solidFill>
              </a:rPr>
              <a:t>                    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FE2E5919-6DAC-4E74-89CF-D4CACB136617}"/>
              </a:ext>
            </a:extLst>
          </p:cNvPr>
          <p:cNvSpPr/>
          <p:nvPr/>
        </p:nvSpPr>
        <p:spPr>
          <a:xfrm>
            <a:off x="3181226" y="1703652"/>
            <a:ext cx="1728192" cy="1143000"/>
          </a:xfrm>
          <a:prstGeom prst="star1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002060"/>
                </a:solidFill>
              </a:rPr>
              <a:t>243</a:t>
            </a:r>
          </a:p>
        </p:txBody>
      </p:sp>
      <p:sp>
        <p:nvSpPr>
          <p:cNvPr id="7" name="Star: 12 Points 6">
            <a:extLst>
              <a:ext uri="{FF2B5EF4-FFF2-40B4-BE49-F238E27FC236}">
                <a16:creationId xmlns:a16="http://schemas.microsoft.com/office/drawing/2014/main" id="{8DB58635-6673-4D4E-A785-39510E48BCB0}"/>
              </a:ext>
            </a:extLst>
          </p:cNvPr>
          <p:cNvSpPr/>
          <p:nvPr/>
        </p:nvSpPr>
        <p:spPr>
          <a:xfrm>
            <a:off x="6240016" y="1662486"/>
            <a:ext cx="1728192" cy="1143000"/>
          </a:xfrm>
          <a:prstGeom prst="star1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002060"/>
                </a:solidFill>
              </a:rPr>
              <a:t>352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5B32E99-A536-43A3-868E-939F329C0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335895"/>
              </p:ext>
            </p:extLst>
          </p:nvPr>
        </p:nvGraphicFramePr>
        <p:xfrm>
          <a:off x="767408" y="3356409"/>
          <a:ext cx="37444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39">
                  <a:extLst>
                    <a:ext uri="{9D8B030D-6E8A-4147-A177-3AD203B41FA5}">
                      <a16:colId xmlns:a16="http://schemas.microsoft.com/office/drawing/2014/main" val="3122921938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370092306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735308418"/>
                    </a:ext>
                  </a:extLst>
                </a:gridCol>
              </a:tblGrid>
              <a:tr h="323216">
                <a:tc>
                  <a:txBody>
                    <a:bodyPr/>
                    <a:lstStyle/>
                    <a:p>
                      <a:r>
                        <a:rPr lang="en-IN" sz="2800" dirty="0"/>
                        <a:t>       H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        </a:t>
                      </a:r>
                      <a:r>
                        <a:rPr lang="en-IN" sz="2800" dirty="0"/>
                        <a:t>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59269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dirty="0"/>
                        <a:t>       2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3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81608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 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2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986249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dirty="0"/>
                        <a:t>       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 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8187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F35143-C2E5-4D69-99C0-5B40C7CEDE00}"/>
              </a:ext>
            </a:extLst>
          </p:cNvPr>
          <p:cNvCxnSpPr>
            <a:cxnSpLocks/>
          </p:cNvCxnSpPr>
          <p:nvPr/>
        </p:nvCxnSpPr>
        <p:spPr>
          <a:xfrm>
            <a:off x="767408" y="4941168"/>
            <a:ext cx="37444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367CFB-1C63-42E5-B641-E963B3F99EE9}"/>
              </a:ext>
            </a:extLst>
          </p:cNvPr>
          <p:cNvSpPr txBox="1"/>
          <p:nvPr/>
        </p:nvSpPr>
        <p:spPr>
          <a:xfrm>
            <a:off x="5183082" y="194159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and</a:t>
            </a:r>
            <a:endParaRPr lang="en-IN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CC6F96-6FB3-4B28-9B4C-3009A5EBD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45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64"/>
    </mc:Choice>
    <mc:Fallback>
      <p:transition spd="slow" advTm="3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2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3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04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405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  <p:bldP spid="7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D4D556-9910-4B5A-8052-415D451C6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6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B6356-171A-4109-A331-56112699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52735"/>
            <a:ext cx="11665296" cy="5583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            </a:t>
            </a:r>
            <a:br>
              <a:rPr lang="en-IN" dirty="0">
                <a:solidFill>
                  <a:schemeClr val="bg1"/>
                </a:solidFill>
              </a:rPr>
            </a:br>
            <a:r>
              <a:rPr lang="en-IN" dirty="0">
                <a:solidFill>
                  <a:schemeClr val="bg1"/>
                </a:solidFill>
              </a:rPr>
              <a:t>                                            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                                               </a:t>
            </a:r>
          </a:p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Let us add the digit in  one’s place 7 + 4 =11.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Regroup 11 into 1 ten 1 one, we will carry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over 1 ten to the ten’s place.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dirty="0">
                <a:solidFill>
                  <a:schemeClr val="bg1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en-IN" dirty="0">
                <a:solidFill>
                  <a:schemeClr val="bg1"/>
                </a:solidFill>
              </a:rPr>
            </a:br>
            <a:r>
              <a:rPr lang="en-IN" dirty="0">
                <a:solidFill>
                  <a:schemeClr val="bg1"/>
                </a:solidFill>
              </a:rPr>
              <a:t>Let us add the digit in the ten’s place . 1 carried over from ones + 2 + 3 = 6tens. Now add the hundreds 5 + 2 = 7 hundreds.                             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2F935678-334F-44CC-95A4-C417E7512894}"/>
              </a:ext>
            </a:extLst>
          </p:cNvPr>
          <p:cNvSpPr/>
          <p:nvPr/>
        </p:nvSpPr>
        <p:spPr>
          <a:xfrm>
            <a:off x="2495600" y="1274475"/>
            <a:ext cx="1728192" cy="1143000"/>
          </a:xfrm>
          <a:prstGeom prst="star1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rgbClr val="002060"/>
                </a:solidFill>
              </a:rPr>
              <a:t>527</a:t>
            </a:r>
          </a:p>
        </p:txBody>
      </p:sp>
      <p:sp>
        <p:nvSpPr>
          <p:cNvPr id="5" name="Star: 12 Points 4">
            <a:extLst>
              <a:ext uri="{FF2B5EF4-FFF2-40B4-BE49-F238E27FC236}">
                <a16:creationId xmlns:a16="http://schemas.microsoft.com/office/drawing/2014/main" id="{925C380B-198B-4C16-85AD-4255E2178DF6}"/>
              </a:ext>
            </a:extLst>
          </p:cNvPr>
          <p:cNvSpPr/>
          <p:nvPr/>
        </p:nvSpPr>
        <p:spPr>
          <a:xfrm>
            <a:off x="6096000" y="1274475"/>
            <a:ext cx="1728192" cy="1143000"/>
          </a:xfrm>
          <a:prstGeom prst="star1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rgbClr val="002060"/>
                </a:solidFill>
              </a:rPr>
              <a:t>234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0EE6AC-22D1-4860-8C31-FBC61B984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6543"/>
              </p:ext>
            </p:extLst>
          </p:nvPr>
        </p:nvGraphicFramePr>
        <p:xfrm>
          <a:off x="8040216" y="2809454"/>
          <a:ext cx="37444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39">
                  <a:extLst>
                    <a:ext uri="{9D8B030D-6E8A-4147-A177-3AD203B41FA5}">
                      <a16:colId xmlns:a16="http://schemas.microsoft.com/office/drawing/2014/main" val="3122921938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370092306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735308418"/>
                    </a:ext>
                  </a:extLst>
                </a:gridCol>
              </a:tblGrid>
              <a:tr h="323216">
                <a:tc>
                  <a:txBody>
                    <a:bodyPr/>
                    <a:lstStyle/>
                    <a:p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       H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      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59269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dirty="0"/>
                        <a:t>       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</a:t>
                      </a:r>
                      <a:r>
                        <a:rPr lang="en-IN" sz="28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2800" baseline="30000" dirty="0"/>
                        <a:t> </a:t>
                      </a:r>
                      <a:r>
                        <a:rPr lang="en-IN" sz="28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7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81608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 2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 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u="none" dirty="0"/>
                        <a:t>      4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986249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r>
                        <a:rPr lang="en-IN" sz="2800" dirty="0"/>
                        <a:t>       7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 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dirty="0"/>
                        <a:t>       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8187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370655-37C8-45F4-BDA2-A836719EE129}"/>
              </a:ext>
            </a:extLst>
          </p:cNvPr>
          <p:cNvSpPr txBox="1"/>
          <p:nvPr/>
        </p:nvSpPr>
        <p:spPr>
          <a:xfrm>
            <a:off x="1631505" y="221739"/>
            <a:ext cx="84249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Addition with regrouping</a:t>
            </a:r>
            <a:endParaRPr lang="en-IN" sz="4800" dirty="0">
              <a:latin typeface="Franklin Gothic Demi" panose="020B07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0AE21-6DBD-4820-B127-8B0F96CD25DC}"/>
              </a:ext>
            </a:extLst>
          </p:cNvPr>
          <p:cNvSpPr txBox="1"/>
          <p:nvPr/>
        </p:nvSpPr>
        <p:spPr>
          <a:xfrm>
            <a:off x="4691844" y="152069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and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D9351B5-0027-4CBD-AE64-D549A4906C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22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77"/>
    </mc:Choice>
    <mc:Fallback>
      <p:transition spd="slow" advTm="4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602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BE20B2-5772-4430-9D15-BC3DD5D1B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8" y="0"/>
            <a:ext cx="12201268" cy="685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2A19C-9262-4791-9A19-B72EF9EF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4638"/>
            <a:ext cx="11521280" cy="850106"/>
          </a:xfrm>
          <a:noFill/>
        </p:spPr>
        <p:txBody>
          <a:bodyPr>
            <a:normAutofit fontScale="90000"/>
          </a:bodyPr>
          <a:lstStyle/>
          <a:p>
            <a:r>
              <a:rPr lang="en-IN" sz="5400" dirty="0">
                <a:solidFill>
                  <a:schemeClr val="bg1"/>
                </a:solidFill>
                <a:latin typeface="Arial Black" panose="020B0A04020102020204" pitchFamily="34" charset="0"/>
              </a:rPr>
              <a:t>Addition with regrouping Ten’s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0B6D00D-3C59-4E8E-AD39-07BED02A4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907186"/>
              </p:ext>
            </p:extLst>
          </p:nvPr>
        </p:nvGraphicFramePr>
        <p:xfrm>
          <a:off x="3143672" y="2564904"/>
          <a:ext cx="5976663" cy="331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221">
                  <a:extLst>
                    <a:ext uri="{9D8B030D-6E8A-4147-A177-3AD203B41FA5}">
                      <a16:colId xmlns:a16="http://schemas.microsoft.com/office/drawing/2014/main" val="3140664723"/>
                    </a:ext>
                  </a:extLst>
                </a:gridCol>
                <a:gridCol w="1992221">
                  <a:extLst>
                    <a:ext uri="{9D8B030D-6E8A-4147-A177-3AD203B41FA5}">
                      <a16:colId xmlns:a16="http://schemas.microsoft.com/office/drawing/2014/main" val="2772953613"/>
                    </a:ext>
                  </a:extLst>
                </a:gridCol>
                <a:gridCol w="1992221">
                  <a:extLst>
                    <a:ext uri="{9D8B030D-6E8A-4147-A177-3AD203B41FA5}">
                      <a16:colId xmlns:a16="http://schemas.microsoft.com/office/drawing/2014/main" val="571378844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tx1"/>
                          </a:solidFill>
                        </a:rPr>
                        <a:t>      H</a:t>
                      </a:r>
                    </a:p>
                  </a:txBody>
                  <a:tcPr anchor="ctr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tx1"/>
                          </a:solidFill>
                        </a:rPr>
                        <a:t>       T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tx1"/>
                          </a:solidFill>
                        </a:rPr>
                        <a:t>        O                             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789801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</a:t>
                      </a:r>
                      <a:r>
                        <a:rPr lang="en-IN" sz="44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3600" dirty="0"/>
                        <a:t>5</a:t>
                      </a:r>
                    </a:p>
                  </a:txBody>
                  <a:tcPr anchor="ctr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 </a:t>
                      </a:r>
                      <a:r>
                        <a:rPr lang="en-IN" sz="4800" baseline="30000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IN" sz="3600" dirty="0"/>
                        <a:t>6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     3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00489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  2</a:t>
                      </a:r>
                    </a:p>
                  </a:txBody>
                  <a:tcPr anchor="ctr"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   7</a:t>
                      </a: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/>
                        <a:t>         5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360192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bg1"/>
                          </a:solidFill>
                        </a:rPr>
                        <a:t>      8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bg1"/>
                          </a:solidFill>
                        </a:rPr>
                        <a:t>       3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600" dirty="0">
                          <a:solidFill>
                            <a:schemeClr val="bg1"/>
                          </a:solidFill>
                        </a:rPr>
                        <a:t>         8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27990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2A49F2-7828-4930-8976-7479947F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6350496" cy="640668"/>
          </a:xfrm>
        </p:spPr>
        <p:txBody>
          <a:bodyPr/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Let us find the sum of 563 and 275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584F18D-D3D5-4E01-88C7-BC5BAA4B7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87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88"/>
    </mc:Choice>
    <mc:Fallback>
      <p:transition spd="slow" advTm="4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E970D6-7FBE-44A0-8DF1-8261832E9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268" cy="685365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47E07B-AC11-49ED-8ACC-4208CA1D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4638"/>
            <a:ext cx="11449272" cy="1066130"/>
          </a:xfr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Addition with regrouping Tens and Ones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75CBD3-A2C2-4AA7-9178-947787CB4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19678"/>
              </p:ext>
            </p:extLst>
          </p:nvPr>
        </p:nvGraphicFramePr>
        <p:xfrm>
          <a:off x="2855640" y="2852936"/>
          <a:ext cx="6120679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227">
                  <a:extLst>
                    <a:ext uri="{9D8B030D-6E8A-4147-A177-3AD203B41FA5}">
                      <a16:colId xmlns:a16="http://schemas.microsoft.com/office/drawing/2014/main" val="1957828288"/>
                    </a:ext>
                  </a:extLst>
                </a:gridCol>
                <a:gridCol w="2040226">
                  <a:extLst>
                    <a:ext uri="{9D8B030D-6E8A-4147-A177-3AD203B41FA5}">
                      <a16:colId xmlns:a16="http://schemas.microsoft.com/office/drawing/2014/main" val="1099479164"/>
                    </a:ext>
                  </a:extLst>
                </a:gridCol>
                <a:gridCol w="2040226">
                  <a:extLst>
                    <a:ext uri="{9D8B030D-6E8A-4147-A177-3AD203B41FA5}">
                      <a16:colId xmlns:a16="http://schemas.microsoft.com/office/drawing/2014/main" val="1933040335"/>
                    </a:ext>
                  </a:extLst>
                </a:gridCol>
              </a:tblGrid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181557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en-IN" sz="48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4000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800" baseline="3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IN" sz="4000" dirty="0"/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64444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 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 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/>
                        <a:t>8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35547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en-IN" sz="4000" dirty="0">
                          <a:solidFill>
                            <a:schemeClr val="bg1"/>
                          </a:solidFill>
                        </a:rPr>
                        <a:t> 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0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826376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BC9D0-9D74-4D0A-AC9C-D19816438CB9}"/>
              </a:ext>
            </a:extLst>
          </p:cNvPr>
          <p:cNvCxnSpPr>
            <a:cxnSpLocks/>
          </p:cNvCxnSpPr>
          <p:nvPr/>
        </p:nvCxnSpPr>
        <p:spPr>
          <a:xfrm>
            <a:off x="2855640" y="5301208"/>
            <a:ext cx="61206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2EA32-8253-4B32-9914-13C4BDFA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876557"/>
            <a:ext cx="6206480" cy="604662"/>
          </a:xfrm>
        </p:spPr>
        <p:txBody>
          <a:bodyPr/>
          <a:lstStyle/>
          <a:p>
            <a:pPr marL="0" indent="0">
              <a:buNone/>
            </a:pPr>
            <a:r>
              <a:rPr lang="en-IN" dirty="0">
                <a:solidFill>
                  <a:schemeClr val="bg1"/>
                </a:solidFill>
              </a:rPr>
              <a:t>Let us find the sum of 467 and 358.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81360E-2052-46A4-A433-96E6B0F0C9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06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5"/>
    </mc:Choice>
    <mc:Fallback>
      <p:transition spd="slow" advTm="6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7.2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|17.6|4.5|7|15.7|8.2|3.1|10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7.4|4.1|2.9|6.5|2.7|5.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3.4|16.4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3.6|1.8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695</Words>
  <Application>Microsoft Office PowerPoint</Application>
  <PresentationFormat>Widescreen</PresentationFormat>
  <Paragraphs>170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Franklin Gothic Demi</vt:lpstr>
      <vt:lpstr>Tempus Sans ITC</vt:lpstr>
      <vt:lpstr>Office Theme</vt:lpstr>
      <vt:lpstr>PowerPoint Presentation</vt:lpstr>
      <vt:lpstr>Properties of Addition</vt:lpstr>
      <vt:lpstr>Addition by Expanding Numbers</vt:lpstr>
      <vt:lpstr>Addition by Expanding Smaller Number</vt:lpstr>
      <vt:lpstr>PowerPoint Presentation</vt:lpstr>
      <vt:lpstr>Addition of 3-digit numbers without regrouping</vt:lpstr>
      <vt:lpstr>PowerPoint Presentation</vt:lpstr>
      <vt:lpstr>Addition with regrouping Ten’s</vt:lpstr>
      <vt:lpstr>Addition with regrouping Tens and Ones</vt:lpstr>
      <vt:lpstr>Addition with regrouping Hundred’s</vt:lpstr>
      <vt:lpstr>Word problems/ Story sums</vt:lpstr>
      <vt:lpstr>Thank you students!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Addition</dc:title>
  <dc:creator>ANUBHAV</dc:creator>
  <cp:lastModifiedBy>ANUBHAV</cp:lastModifiedBy>
  <cp:revision>229</cp:revision>
  <dcterms:created xsi:type="dcterms:W3CDTF">2020-06-22T12:35:40Z</dcterms:created>
  <dcterms:modified xsi:type="dcterms:W3CDTF">2020-06-26T22:13:14Z</dcterms:modified>
</cp:coreProperties>
</file>